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0948CB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14" autoAdjust="0"/>
    <p:restoredTop sz="85208" autoAdjust="0"/>
  </p:normalViewPr>
  <p:slideViewPr>
    <p:cSldViewPr snapToGrid="0" snapToObjects="1">
      <p:cViewPr>
        <p:scale>
          <a:sx n="100" d="100"/>
          <a:sy n="100" d="100"/>
        </p:scale>
        <p:origin x="3542" y="6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4243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Jesus R Rosila Mares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11 October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4342876" y="131064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bg1"/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bg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bg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 Site vs. Flight Number</a:t>
            </a:r>
          </a:p>
        </p:txBody>
      </p:sp>
      <p:pic>
        <p:nvPicPr>
          <p:cNvPr id="23" name="Picture 22" descr="Chart, scatter chart&#10;&#10;Description automatically generated">
            <a:extLst>
              <a:ext uri="{FF2B5EF4-FFF2-40B4-BE49-F238E27FC236}">
                <a16:creationId xmlns:a16="http://schemas.microsoft.com/office/drawing/2014/main" id="{C756DDBE-B41E-EA66-97D0-33618D2E6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99" y="1378426"/>
            <a:ext cx="12033402" cy="3811588"/>
          </a:xfrm>
          <a:prstGeom prst="rect">
            <a:avLst/>
          </a:prstGeom>
          <a:ln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4716389" y="113053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bg1"/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chemeClr val="bg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bg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vs. Payload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6F9DB5F4-7D18-B904-DA92-A083FFA6B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10" y="1396487"/>
            <a:ext cx="11193780" cy="3545637"/>
          </a:xfrm>
          <a:prstGeom prst="rect">
            <a:avLst/>
          </a:prstGeom>
          <a:ln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4426829" y="163253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bg1"/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bg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751A00BD-3DED-43C6-DC28-8B40B199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891" y="1764461"/>
            <a:ext cx="5312675" cy="4261112"/>
          </a:xfrm>
          <a:prstGeom prst="rect">
            <a:avLst/>
          </a:prstGeom>
          <a:ln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4373489" y="131537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bg1"/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bg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Orbit Type vs. Flight Number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AF96CFC5-F5F8-7990-1049-A6B119D8B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319" y="1416988"/>
            <a:ext cx="5321819" cy="4608585"/>
          </a:xfrm>
          <a:prstGeom prst="rect">
            <a:avLst/>
          </a:prstGeom>
          <a:ln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4304909" y="14097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bg1"/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bg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Orbit Type vs. Payload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4F047BDA-BA22-A926-D23B-232ED6171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319" y="1416988"/>
            <a:ext cx="5321819" cy="4608585"/>
          </a:xfrm>
          <a:prstGeom prst="rect">
            <a:avLst/>
          </a:prstGeom>
          <a:ln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4038209" y="152320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bg1"/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bg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F4798D-7EC9-2291-C585-98EF81E87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784273"/>
            <a:ext cx="5184658" cy="4005080"/>
          </a:xfrm>
          <a:prstGeom prst="rect">
            <a:avLst/>
          </a:prstGeom>
          <a:ln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4325229" y="1468290"/>
            <a:ext cx="4089009" cy="203183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61AF96-096D-A2F2-1A3D-9D63FE819E10}"/>
              </a:ext>
            </a:extLst>
          </p:cNvPr>
          <p:cNvSpPr txBox="1"/>
          <p:nvPr/>
        </p:nvSpPr>
        <p:spPr>
          <a:xfrm>
            <a:off x="795215" y="1444880"/>
            <a:ext cx="3824849" cy="12003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B49CB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%%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SELECT DISTINCT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Launch_Site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ORDER BY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Launch_Site</a:t>
            </a:r>
            <a:r>
              <a:rPr lang="en-US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CCDF678-5F2A-306A-A588-05BE72A08C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9818131"/>
              </p:ext>
            </p:extLst>
          </p:nvPr>
        </p:nvGraphicFramePr>
        <p:xfrm>
          <a:off x="1005840" y="4212792"/>
          <a:ext cx="1577340" cy="181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7340">
                  <a:extLst>
                    <a:ext uri="{9D8B030D-6E8A-4147-A177-3AD203B41FA5}">
                      <a16:colId xmlns:a16="http://schemas.microsoft.com/office/drawing/2014/main" val="27084701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1" dirty="0" err="1">
                          <a:solidFill>
                            <a:schemeClr val="bg1"/>
                          </a:solidFill>
                          <a:effectLst/>
                        </a:rPr>
                        <a:t>Launch_Site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674337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CCAFS LC-40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009822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CCAFS SLC-40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3197264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KSC LC-39A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426044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VAFB SLC-4E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077611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4464929" y="1688465"/>
            <a:ext cx="4045830" cy="202247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816E9E-40B2-1F52-A3A0-CB4A195D5453}"/>
              </a:ext>
            </a:extLst>
          </p:cNvPr>
          <p:cNvSpPr txBox="1"/>
          <p:nvPr/>
        </p:nvSpPr>
        <p:spPr>
          <a:xfrm>
            <a:off x="795215" y="1444880"/>
            <a:ext cx="3824849" cy="147732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B49CB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%%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SELECT *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Launch_Site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like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'CCA%'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LIMIT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6A680EDF-6083-73EB-7748-50379442BB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9899267"/>
              </p:ext>
            </p:extLst>
          </p:nvPr>
        </p:nvGraphicFramePr>
        <p:xfrm>
          <a:off x="790013" y="3710940"/>
          <a:ext cx="1047559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7395">
                  <a:extLst>
                    <a:ext uri="{9D8B030D-6E8A-4147-A177-3AD203B41FA5}">
                      <a16:colId xmlns:a16="http://schemas.microsoft.com/office/drawing/2014/main" val="1173931344"/>
                    </a:ext>
                  </a:extLst>
                </a:gridCol>
                <a:gridCol w="721995">
                  <a:extLst>
                    <a:ext uri="{9D8B030D-6E8A-4147-A177-3AD203B41FA5}">
                      <a16:colId xmlns:a16="http://schemas.microsoft.com/office/drawing/2014/main" val="4136244135"/>
                    </a:ext>
                  </a:extLst>
                </a:gridCol>
                <a:gridCol w="1007745">
                  <a:extLst>
                    <a:ext uri="{9D8B030D-6E8A-4147-A177-3AD203B41FA5}">
                      <a16:colId xmlns:a16="http://schemas.microsoft.com/office/drawing/2014/main" val="2868574367"/>
                    </a:ext>
                  </a:extLst>
                </a:gridCol>
                <a:gridCol w="796608">
                  <a:extLst>
                    <a:ext uri="{9D8B030D-6E8A-4147-A177-3AD203B41FA5}">
                      <a16:colId xmlns:a16="http://schemas.microsoft.com/office/drawing/2014/main" val="2723780960"/>
                    </a:ext>
                  </a:extLst>
                </a:gridCol>
                <a:gridCol w="1958340">
                  <a:extLst>
                    <a:ext uri="{9D8B030D-6E8A-4147-A177-3AD203B41FA5}">
                      <a16:colId xmlns:a16="http://schemas.microsoft.com/office/drawing/2014/main" val="1393804912"/>
                    </a:ext>
                  </a:extLst>
                </a:gridCol>
                <a:gridCol w="1337945">
                  <a:extLst>
                    <a:ext uri="{9D8B030D-6E8A-4147-A177-3AD203B41FA5}">
                      <a16:colId xmlns:a16="http://schemas.microsoft.com/office/drawing/2014/main" val="3576212743"/>
                    </a:ext>
                  </a:extLst>
                </a:gridCol>
                <a:gridCol w="604520">
                  <a:extLst>
                    <a:ext uri="{9D8B030D-6E8A-4147-A177-3AD203B41FA5}">
                      <a16:colId xmlns:a16="http://schemas.microsoft.com/office/drawing/2014/main" val="4129540896"/>
                    </a:ext>
                  </a:extLst>
                </a:gridCol>
                <a:gridCol w="1079183">
                  <a:extLst>
                    <a:ext uri="{9D8B030D-6E8A-4147-A177-3AD203B41FA5}">
                      <a16:colId xmlns:a16="http://schemas.microsoft.com/office/drawing/2014/main" val="4279003466"/>
                    </a:ext>
                  </a:extLst>
                </a:gridCol>
                <a:gridCol w="1090295">
                  <a:extLst>
                    <a:ext uri="{9D8B030D-6E8A-4147-A177-3AD203B41FA5}">
                      <a16:colId xmlns:a16="http://schemas.microsoft.com/office/drawing/2014/main" val="3653618498"/>
                    </a:ext>
                  </a:extLst>
                </a:gridCol>
                <a:gridCol w="1131570">
                  <a:extLst>
                    <a:ext uri="{9D8B030D-6E8A-4147-A177-3AD203B41FA5}">
                      <a16:colId xmlns:a16="http://schemas.microsoft.com/office/drawing/2014/main" val="11773057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dirty="0">
                          <a:effectLst/>
                        </a:rPr>
                        <a:t>Date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>
                          <a:effectLst/>
                        </a:rPr>
                        <a:t>Time (UTC)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>
                          <a:effectLst/>
                        </a:rPr>
                        <a:t>Booster_Version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dirty="0" err="1">
                          <a:effectLst/>
                        </a:rPr>
                        <a:t>Launch_Site</a:t>
                      </a:r>
                      <a:endParaRPr lang="en-US" sz="1000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>
                          <a:effectLst/>
                        </a:rPr>
                        <a:t>Payload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>
                          <a:effectLst/>
                        </a:rPr>
                        <a:t>PAYLOAD_MASS__KG_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>
                          <a:effectLst/>
                        </a:rPr>
                        <a:t>Orbit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>
                          <a:effectLst/>
                        </a:rPr>
                        <a:t>Customer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dirty="0" err="1">
                          <a:effectLst/>
                        </a:rPr>
                        <a:t>Mission_Outcome</a:t>
                      </a:r>
                      <a:endParaRPr lang="en-US" sz="1000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dirty="0" err="1">
                          <a:effectLst/>
                        </a:rPr>
                        <a:t>Landing_Outcome</a:t>
                      </a:r>
                      <a:endParaRPr lang="en-US" sz="1000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861046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04-06-2010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18:45:00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F9 v1.0 B0003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CCAFS LC-40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Dragon Spacecraft Qualification Unit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LEO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SpaceX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Success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Failure (parachute)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485633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08-12-2010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15:43:00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F9 v1.0 B0004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CCAFS LC-40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Dragon demo flight C1, two CubeSats, barrel of </a:t>
                      </a:r>
                      <a:r>
                        <a:rPr lang="en-US" sz="1000" dirty="0" err="1">
                          <a:effectLst/>
                        </a:rPr>
                        <a:t>Brouere</a:t>
                      </a:r>
                      <a:r>
                        <a:rPr lang="en-US" sz="1000" dirty="0">
                          <a:effectLst/>
                        </a:rPr>
                        <a:t> cheese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LEO (ISS)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NASA (COTS) NRO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Success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Failure (parachute)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581584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22-05-2012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07:44:00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F9 v1.0 B0005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CCAFS LC-40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Dragon demo flight C2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525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LEO (ISS)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NASA (COTS)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Success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No attempt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3545076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08-10-2012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00:35:00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F9 v1.0 B0006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CCAFS LC-40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SpaceX CRS-1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500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LEO (ISS)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NASA (CRS)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Success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No attempt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845433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01-03-2013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15:10:00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F9 v1.0 B0007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CCAFS LC-40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SpaceX CRS-2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677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LEO (ISS)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NASA (CRS)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Success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No attempt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39905717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4045829" y="1226818"/>
            <a:ext cx="3771509" cy="2031683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B5611A-8103-5827-8DDE-F6FDB6A7BEF9}"/>
              </a:ext>
            </a:extLst>
          </p:cNvPr>
          <p:cNvSpPr txBox="1"/>
          <p:nvPr/>
        </p:nvSpPr>
        <p:spPr>
          <a:xfrm>
            <a:off x="795215" y="1444880"/>
            <a:ext cx="7243885" cy="12003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B49CB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%%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SELECT SUM(PAYLOAD_MASS__KG_)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'Total Payload Mass kg'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 UCASE(customer) LIKE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'%NASA%'</a:t>
            </a:r>
            <a:r>
              <a:rPr lang="en-US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B8DC543-0204-01A9-5B10-76B9D53D4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5249523"/>
              </p:ext>
            </p:extLst>
          </p:nvPr>
        </p:nvGraphicFramePr>
        <p:xfrm>
          <a:off x="795215" y="3594480"/>
          <a:ext cx="2186940" cy="706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6940">
                  <a:extLst>
                    <a:ext uri="{9D8B030D-6E8A-4147-A177-3AD203B41FA5}">
                      <a16:colId xmlns:a16="http://schemas.microsoft.com/office/drawing/2014/main" val="27084701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Total Payload Mass kg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674337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107010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8221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4312529" y="1536065"/>
            <a:ext cx="3923909" cy="241109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DBD97F-F7E0-2231-DF2F-5119A10283D7}"/>
              </a:ext>
            </a:extLst>
          </p:cNvPr>
          <p:cNvSpPr txBox="1"/>
          <p:nvPr/>
        </p:nvSpPr>
        <p:spPr>
          <a:xfrm>
            <a:off x="795215" y="1444880"/>
            <a:ext cx="6009445" cy="12003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B49CB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%%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sql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SELECT AVG(PAYLOAD_MASS__KG_)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avg_mass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 UCASE(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Booster_Version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LIKE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%F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9 V1.1%'</a:t>
            </a:r>
            <a:r>
              <a:rPr lang="en-US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47AC623-37A6-F7DE-0571-6E6CDE96C3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412160"/>
              </p:ext>
            </p:extLst>
          </p:nvPr>
        </p:nvGraphicFramePr>
        <p:xfrm>
          <a:off x="795215" y="3594480"/>
          <a:ext cx="1346005" cy="706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005">
                  <a:extLst>
                    <a:ext uri="{9D8B030D-6E8A-4147-A177-3AD203B41FA5}">
                      <a16:colId xmlns:a16="http://schemas.microsoft.com/office/drawing/2014/main" val="27084701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 err="1">
                          <a:effectLst/>
                        </a:rPr>
                        <a:t>avg_mass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674337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2534.6667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0098221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4122029" y="1482725"/>
            <a:ext cx="3718169" cy="263969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7D4609-776B-2BD5-66F4-BB50973621FE}"/>
              </a:ext>
            </a:extLst>
          </p:cNvPr>
          <p:cNvSpPr txBox="1"/>
          <p:nvPr/>
        </p:nvSpPr>
        <p:spPr>
          <a:xfrm>
            <a:off x="795215" y="1444880"/>
            <a:ext cx="6740965" cy="12003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B49CB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%%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sql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SELECT MIN(Date)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'First Success Ground'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 LCASE(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Landing_Outcome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LIKE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success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%g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round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%'</a:t>
            </a:r>
            <a:r>
              <a:rPr lang="en-US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5427121-A107-5B09-B919-4D619EA07D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117908"/>
              </p:ext>
            </p:extLst>
          </p:nvPr>
        </p:nvGraphicFramePr>
        <p:xfrm>
          <a:off x="795215" y="3594480"/>
          <a:ext cx="2214685" cy="706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685">
                  <a:extLst>
                    <a:ext uri="{9D8B030D-6E8A-4147-A177-3AD203B41FA5}">
                      <a16:colId xmlns:a16="http://schemas.microsoft.com/office/drawing/2014/main" val="27084701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First Success Ground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674337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01-05-2017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0098221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4503029" y="1353185"/>
            <a:ext cx="4259190" cy="340169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bg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bg1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415AC5-A8A5-0461-6017-AA936EAE1C06}"/>
              </a:ext>
            </a:extLst>
          </p:cNvPr>
          <p:cNvSpPr txBox="1"/>
          <p:nvPr/>
        </p:nvSpPr>
        <p:spPr>
          <a:xfrm>
            <a:off x="795215" y="1444880"/>
            <a:ext cx="6527605" cy="147732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B49CB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%%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sql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SELECT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Booster_Version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 LCASE(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Landing_Outcome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LIKE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success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rone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%'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AND PAYLOAD_MASS__KG_ BETWEEN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4000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AND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6000</a:t>
            </a:r>
            <a:r>
              <a:rPr lang="en-US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C1FE9B5-FF4C-D98C-EC81-9A5766A5CB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584139"/>
              </p:ext>
            </p:extLst>
          </p:nvPr>
        </p:nvGraphicFramePr>
        <p:xfrm>
          <a:off x="795215" y="3594480"/>
          <a:ext cx="1749865" cy="2189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9865">
                  <a:extLst>
                    <a:ext uri="{9D8B030D-6E8A-4147-A177-3AD203B41FA5}">
                      <a16:colId xmlns:a16="http://schemas.microsoft.com/office/drawing/2014/main" val="27084701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800" b="0" i="0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Booster_Version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674337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F9 FT B1022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009822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F9 FT B1026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3709921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F9 FT B1021.2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972805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F9 FT B1031.2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483805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F9 FT B1022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3150100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4381109" y="1520825"/>
            <a:ext cx="4083929" cy="273875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CE2B82-F491-DD17-B78C-079EA4B30BEA}"/>
              </a:ext>
            </a:extLst>
          </p:cNvPr>
          <p:cNvSpPr txBox="1"/>
          <p:nvPr/>
        </p:nvSpPr>
        <p:spPr>
          <a:xfrm>
            <a:off x="795215" y="1444880"/>
            <a:ext cx="7975405" cy="12003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B49CB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%%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sql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SELECT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Mission_Outcome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COUNT(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Mission_Outcome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Mission_Freq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GROUP BY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Mission_Outcome</a:t>
            </a:r>
            <a:r>
              <a:rPr lang="en-US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89D8FDD-DB6C-70DE-E073-C449851FE6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5655635"/>
              </p:ext>
            </p:extLst>
          </p:nvPr>
        </p:nvGraphicFramePr>
        <p:xfrm>
          <a:off x="795215" y="4050403"/>
          <a:ext cx="4671451" cy="1540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9920">
                  <a:extLst>
                    <a:ext uri="{9D8B030D-6E8A-4147-A177-3AD203B41FA5}">
                      <a16:colId xmlns:a16="http://schemas.microsoft.com/office/drawing/2014/main" val="2708470142"/>
                    </a:ext>
                  </a:extLst>
                </a:gridCol>
                <a:gridCol w="1501531">
                  <a:extLst>
                    <a:ext uri="{9D8B030D-6E8A-4147-A177-3AD203B41FA5}">
                      <a16:colId xmlns:a16="http://schemas.microsoft.com/office/drawing/2014/main" val="1672166676"/>
                    </a:ext>
                  </a:extLst>
                </a:gridCol>
              </a:tblGrid>
              <a:tr h="43487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 err="1">
                          <a:effectLst/>
                        </a:rPr>
                        <a:t>Mission_Outcome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 err="1">
                          <a:effectLst/>
                        </a:rPr>
                        <a:t>Mission_Freq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674337807"/>
                  </a:ext>
                </a:extLst>
              </a:tr>
              <a:tr h="299910"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Success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99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009822123"/>
                  </a:ext>
                </a:extLst>
              </a:tr>
              <a:tr h="299910"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Failure (in flight)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3709921028"/>
                  </a:ext>
                </a:extLst>
              </a:tr>
              <a:tr h="434870"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Success (payload status unclear)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972805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4182989" y="1574165"/>
            <a:ext cx="4015350" cy="231203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0EBB3F-4A95-B30B-047E-A1E657E75B27}"/>
              </a:ext>
            </a:extLst>
          </p:cNvPr>
          <p:cNvSpPr txBox="1"/>
          <p:nvPr/>
        </p:nvSpPr>
        <p:spPr>
          <a:xfrm>
            <a:off x="795215" y="1444880"/>
            <a:ext cx="7221025" cy="147732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B49CB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%%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sql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SELECT DISTINCT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Booster_Version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 PAYLOAD_MASS__KG_ = (SELECT MAX(PAYLOAD_MASS__KG_) 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       FROM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A7A4077-7194-36E3-F2A8-12D9606AC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2084124"/>
              </p:ext>
            </p:extLst>
          </p:nvPr>
        </p:nvGraphicFramePr>
        <p:xfrm>
          <a:off x="8220708" y="1434341"/>
          <a:ext cx="1715772" cy="47706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5772">
                  <a:extLst>
                    <a:ext uri="{9D8B030D-6E8A-4147-A177-3AD203B41FA5}">
                      <a16:colId xmlns:a16="http://schemas.microsoft.com/office/drawing/2014/main" val="2708470142"/>
                    </a:ext>
                  </a:extLst>
                </a:gridCol>
              </a:tblGrid>
              <a:tr h="37827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0" dirty="0" err="1">
                          <a:effectLst/>
                        </a:rPr>
                        <a:t>Booster_Version</a:t>
                      </a:r>
                      <a:endParaRPr lang="en-US" sz="1600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674337807"/>
                  </a:ext>
                </a:extLst>
              </a:tr>
              <a:tr h="280774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F9 B5 B1048.4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009822123"/>
                  </a:ext>
                </a:extLst>
              </a:tr>
              <a:tr h="280774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F9 B5 B1049.4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3709921028"/>
                  </a:ext>
                </a:extLst>
              </a:tr>
              <a:tr h="378279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F9 B5 B1051.3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972805205"/>
                  </a:ext>
                </a:extLst>
              </a:tr>
              <a:tr h="378279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F9 B5 B1056.4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3849334103"/>
                  </a:ext>
                </a:extLst>
              </a:tr>
              <a:tr h="378279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F9 B5 B1048.5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4050077566"/>
                  </a:ext>
                </a:extLst>
              </a:tr>
              <a:tr h="378279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F9 B5 B1051.4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988820515"/>
                  </a:ext>
                </a:extLst>
              </a:tr>
              <a:tr h="378279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F9 B5 B1049.5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677098141"/>
                  </a:ext>
                </a:extLst>
              </a:tr>
              <a:tr h="378279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F9 B5 B1060.2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4114163084"/>
                  </a:ext>
                </a:extLst>
              </a:tr>
              <a:tr h="378279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F9 B5 B1058.3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434286589"/>
                  </a:ext>
                </a:extLst>
              </a:tr>
              <a:tr h="378279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F9 B5 B1051.6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591241848"/>
                  </a:ext>
                </a:extLst>
              </a:tr>
              <a:tr h="378279">
                <a:tc>
                  <a:txBody>
                    <a:bodyPr/>
                    <a:lstStyle/>
                    <a:p>
                      <a:pPr algn="r"/>
                      <a:r>
                        <a:rPr lang="en-US" sz="1600">
                          <a:effectLst/>
                        </a:rPr>
                        <a:t>F9 B5 B1060.3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696985389"/>
                  </a:ext>
                </a:extLst>
              </a:tr>
              <a:tr h="378279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F9 B5 B1049.7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1399732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4724009" y="1551305"/>
            <a:ext cx="4487790" cy="2715895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bg1"/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bg1"/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bg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bg1"/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A635B0-399B-6C7C-A93D-C1699BC4A251}"/>
              </a:ext>
            </a:extLst>
          </p:cNvPr>
          <p:cNvSpPr txBox="1"/>
          <p:nvPr/>
        </p:nvSpPr>
        <p:spPr>
          <a:xfrm>
            <a:off x="795215" y="1444880"/>
            <a:ext cx="11026140" cy="156966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B49CB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%%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sql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SELECT DATE_FORMAT(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Date,</a:t>
            </a:r>
            <a:r>
              <a:rPr lang="en-US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"%M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Month,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Landing_Outcome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Booster_Version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Launch_Site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FROM (Select STR_TO_DATE(Date,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-%m-%Y'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Date,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Landing_Outcome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Booster_Version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Launch_Site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FROM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 LCASE(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Landing_Outcome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LIKE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failure</a:t>
            </a:r>
            <a:r>
              <a:rPr lang="en-US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rone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%'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AND YEAR(Date) =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2015</a:t>
            </a:r>
            <a:r>
              <a:rPr lang="en-US" sz="16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9941596-99DA-3960-97C0-BACE29F22D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737017"/>
              </p:ext>
            </p:extLst>
          </p:nvPr>
        </p:nvGraphicFramePr>
        <p:xfrm>
          <a:off x="795215" y="3939540"/>
          <a:ext cx="5895087" cy="15279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413">
                  <a:extLst>
                    <a:ext uri="{9D8B030D-6E8A-4147-A177-3AD203B41FA5}">
                      <a16:colId xmlns:a16="http://schemas.microsoft.com/office/drawing/2014/main" val="2708470142"/>
                    </a:ext>
                  </a:extLst>
                </a:gridCol>
                <a:gridCol w="1977581">
                  <a:extLst>
                    <a:ext uri="{9D8B030D-6E8A-4147-A177-3AD203B41FA5}">
                      <a16:colId xmlns:a16="http://schemas.microsoft.com/office/drawing/2014/main" val="1672166676"/>
                    </a:ext>
                  </a:extLst>
                </a:gridCol>
                <a:gridCol w="1698625">
                  <a:extLst>
                    <a:ext uri="{9D8B030D-6E8A-4147-A177-3AD203B41FA5}">
                      <a16:colId xmlns:a16="http://schemas.microsoft.com/office/drawing/2014/main" val="28961076"/>
                    </a:ext>
                  </a:extLst>
                </a:gridCol>
                <a:gridCol w="1327468">
                  <a:extLst>
                    <a:ext uri="{9D8B030D-6E8A-4147-A177-3AD203B41FA5}">
                      <a16:colId xmlns:a16="http://schemas.microsoft.com/office/drawing/2014/main" val="1134942761"/>
                    </a:ext>
                  </a:extLst>
                </a:gridCol>
              </a:tblGrid>
              <a:tr h="52578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Month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 err="1">
                          <a:effectLst/>
                        </a:rPr>
                        <a:t>Landing_Outcome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 err="1">
                          <a:effectLst/>
                        </a:rPr>
                        <a:t>Booster_Version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 err="1">
                          <a:effectLst/>
                        </a:rPr>
                        <a:t>Launch_Site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674337807"/>
                  </a:ext>
                </a:extLst>
              </a:tr>
              <a:tr h="355605"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January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F9 v1.1 B1012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CCAFS LC-40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009822123"/>
                  </a:ext>
                </a:extLst>
              </a:tr>
              <a:tr h="646554"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April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Failure (drone ship)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F9 v1.1 B1015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3709921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5097389" y="1087699"/>
            <a:ext cx="4739250" cy="327977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bg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1"/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8E7EF2-3EFC-0FDB-94DC-E9008097D014}"/>
              </a:ext>
            </a:extLst>
          </p:cNvPr>
          <p:cNvSpPr txBox="1"/>
          <p:nvPr/>
        </p:nvSpPr>
        <p:spPr>
          <a:xfrm>
            <a:off x="795215" y="1444880"/>
            <a:ext cx="8478325" cy="2062103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0B49CB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%%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sql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SELECT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Landing_Outcome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COUNT(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Landing_Outcome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Landing_Outcome_Freq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FROM (Select STR_TO_DATE(Date,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-%m-%Y'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Date,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Landing_Outcome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FROM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spacex_data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 LCASE(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Landing_Outcome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LIKE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uccess%'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AND Date BETWEEN CAST(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'2010-06-04'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AS DATE) AND CAST(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'2017-03-20'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AS DATE)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GROUP BY </a:t>
            </a:r>
            <a:r>
              <a:rPr lang="en-US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Landing_Outcome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ORDER BY Date DESC</a:t>
            </a:r>
            <a:r>
              <a:rPr lang="en-US" sz="1600" b="0" dirty="0">
                <a:solidFill>
                  <a:srgbClr val="F4474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5EE4CA9-30AB-8B56-7D95-AE1DD7FC62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1006884"/>
              </p:ext>
            </p:extLst>
          </p:nvPr>
        </p:nvGraphicFramePr>
        <p:xfrm>
          <a:off x="795215" y="4407327"/>
          <a:ext cx="4553204" cy="16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8205">
                  <a:extLst>
                    <a:ext uri="{9D8B030D-6E8A-4147-A177-3AD203B41FA5}">
                      <a16:colId xmlns:a16="http://schemas.microsoft.com/office/drawing/2014/main" val="2708470142"/>
                    </a:ext>
                  </a:extLst>
                </a:gridCol>
                <a:gridCol w="2404999">
                  <a:extLst>
                    <a:ext uri="{9D8B030D-6E8A-4147-A177-3AD203B41FA5}">
                      <a16:colId xmlns:a16="http://schemas.microsoft.com/office/drawing/2014/main" val="1672166676"/>
                    </a:ext>
                  </a:extLst>
                </a:gridCol>
              </a:tblGrid>
              <a:tr h="525780">
                <a:tc>
                  <a:txBody>
                    <a:bodyPr/>
                    <a:lstStyle/>
                    <a:p>
                      <a:pPr algn="r" fontAlgn="ctr"/>
                      <a:r>
                        <a:rPr lang="en-US" b="0">
                          <a:effectLst/>
                        </a:rPr>
                        <a:t>Landing_Outcome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 err="1">
                          <a:effectLst/>
                        </a:rPr>
                        <a:t>Landing_Outcome_Freq</a:t>
                      </a:r>
                      <a:endParaRPr lang="en-US" b="0" dirty="0">
                        <a:effectLst/>
                      </a:endParaRP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1674337807"/>
                  </a:ext>
                </a:extLst>
              </a:tr>
              <a:tr h="447746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Success (drone ship)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</a:rPr>
                        <a:t>5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2009822123"/>
                  </a:ext>
                </a:extLst>
              </a:tr>
              <a:tr h="64655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Success (ground pad)</a:t>
                      </a:r>
                    </a:p>
                  </a:txBody>
                  <a:tcPr marL="60960" marR="60960" marT="30480" marB="3048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marL="60960" marR="60960" marT="30480" marB="30480" anchor="ctr"/>
                </a:tc>
                <a:extLst>
                  <a:ext uri="{0D108BD9-81ED-4DB2-BD59-A6C34878D82A}">
                    <a16:rowId xmlns:a16="http://schemas.microsoft.com/office/drawing/2014/main" val="3709921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C201EEE-BFB7-446A-A449-B8612F692C4A}"/>
              </a:ext>
            </a:extLst>
          </p:cNvPr>
          <p:cNvSpPr txBox="1">
            <a:spLocks/>
          </p:cNvSpPr>
          <p:nvPr/>
        </p:nvSpPr>
        <p:spPr>
          <a:xfrm>
            <a:off x="770011" y="538073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404</TotalTime>
  <Words>2044</Words>
  <Application>Microsoft Office PowerPoint</Application>
  <PresentationFormat>Widescreen</PresentationFormat>
  <Paragraphs>399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Consolas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Jesus Ramiro Rosila Mares</cp:lastModifiedBy>
  <cp:revision>234</cp:revision>
  <dcterms:created xsi:type="dcterms:W3CDTF">2021-04-29T18:58:34Z</dcterms:created>
  <dcterms:modified xsi:type="dcterms:W3CDTF">2022-10-12T08:58:04Z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